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4233a6dc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4233a6d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a4233a6dcd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340e3966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9340e39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網頁程式設計師會再寫一個和這些網頁伺服器溝通的應用程式，我們在講網頁程式一般就是指這個部分。</a:t>
            </a:r>
            <a:endParaRPr/>
          </a:p>
        </p:txBody>
      </p:sp>
      <p:sp>
        <p:nvSpPr>
          <p:cNvPr id="126" name="Google Shape;126;ge9340e3966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4233a6dcd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4233a6dc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a4233a6dcd_1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9340e396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9340e396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e9340e3966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340e3966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340e396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e9340e3966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340e3966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9340e396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e9340e3966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340e396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9340e3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利用can i use</a:t>
            </a:r>
            <a:endParaRPr/>
          </a:p>
        </p:txBody>
      </p:sp>
      <p:sp>
        <p:nvSpPr>
          <p:cNvPr id="59" name="Google Shape;59;ge9340e396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4233a6dcd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4233a6dc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a4233a6dcd_1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585657595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58565759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e585657595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9340e3966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9340e39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你問前輩一個程式碼問題，因為你有觀念一直轉不過來？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Font typeface="Arial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精準提問：我看了服務建議書裡面提到的時程是 8/10，但是看到你跟客戶對話的內容，時程卻改到了 8/5 ，想確認正確的時間是什麼時候？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e9340e3966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340e3966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340e39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9340e3966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233a6dcd_1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233a6dc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a4233a6dcd_1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340e3966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340e39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網站主機的角色很單純，只是要把第一次存取網址時的頁面傳送到終端裝置而已。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相對來說，使用前端框架可以補足</a:t>
            </a:r>
            <a:r>
              <a:rPr lang="zh-TW" sz="13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UI 和資料間</a:t>
            </a:r>
            <a:r>
              <a:rPr lang="zh-TW" sz="13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的連動議題</a:t>
            </a:r>
            <a:endParaRPr sz="1300">
              <a:solidFill>
                <a:srgbClr val="3636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前後端分離：</a:t>
            </a: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以系統的觀點來看，當前後端分離後，我們可以</a:t>
            </a: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更容易地調節網站主機的花費</a:t>
            </a: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。根據前端程式和後端程式各</a:t>
            </a: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自的特性</a:t>
            </a:r>
            <a:r>
              <a:rPr lang="zh-TW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，將兩隻程式分別部署在不同類型的主機上，把錢用在刀口上。</a:t>
            </a:r>
            <a:endParaRPr sz="800">
              <a:solidFill>
                <a:srgbClr val="36363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e9340e3966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340e396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340e396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3636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(6) 的 DOM 載入完成 (DOM ready)</a:t>
            </a:r>
            <a:endParaRPr/>
          </a:p>
        </p:txBody>
      </p:sp>
      <p:sp>
        <p:nvSpPr>
          <p:cNvPr id="116" name="Google Shape;116;ge9340e3966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563888" y="4077072"/>
            <a:ext cx="4824240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200"/>
              <a:buFont typeface="Arial"/>
              <a:buNone/>
              <a:defRPr b="1" sz="32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563888" y="4653136"/>
            <a:ext cx="482424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 sz="2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2pPr>
            <a:lvl3pPr lvl="2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>
                <a:solidFill>
                  <a:srgbClr val="8B89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B8988"/>
              </a:buClr>
              <a:buSzPts val="2000"/>
              <a:buNone/>
              <a:defRPr>
                <a:solidFill>
                  <a:srgbClr val="8B89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572000" y="5985312"/>
            <a:ext cx="1908016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  <a:defRPr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6660232" y="5985312"/>
            <a:ext cx="1728192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None/>
              <a:defRPr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目錄">
  <p:cSld name="目錄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411760" y="5345248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2411758" y="5642464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3284408" y="4418448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3284407" y="471556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2411759" y="3491752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2411758" y="378876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7" type="body"/>
          </p:nvPr>
        </p:nvSpPr>
        <p:spPr>
          <a:xfrm>
            <a:off x="3284408" y="2582904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8" type="body"/>
          </p:nvPr>
        </p:nvSpPr>
        <p:spPr>
          <a:xfrm>
            <a:off x="3284407" y="2879808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9" type="body"/>
          </p:nvPr>
        </p:nvSpPr>
        <p:spPr>
          <a:xfrm>
            <a:off x="2411760" y="1701224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3" type="body"/>
          </p:nvPr>
        </p:nvSpPr>
        <p:spPr>
          <a:xfrm>
            <a:off x="2411759" y="1998024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" spcFirstLastPara="1" rIns="0" wrap="square" tIns="0">
            <a:noAutofit/>
          </a:bodyPr>
          <a:lstStyle>
            <a:lvl1pPr indent="-228600" lvl="0" marL="457200" algn="l">
              <a:spcBef>
                <a:spcPts val="260"/>
              </a:spcBef>
              <a:spcAft>
                <a:spcPts val="0"/>
              </a:spcAft>
              <a:buClr>
                <a:srgbClr val="888889"/>
              </a:buClr>
              <a:buSzPts val="1300"/>
              <a:buNone/>
              <a:defRPr sz="13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4" type="body"/>
          </p:nvPr>
        </p:nvSpPr>
        <p:spPr>
          <a:xfrm>
            <a:off x="1547663" y="1611215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5" type="body"/>
          </p:nvPr>
        </p:nvSpPr>
        <p:spPr>
          <a:xfrm>
            <a:off x="2420313" y="2492896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6" type="body"/>
          </p:nvPr>
        </p:nvSpPr>
        <p:spPr>
          <a:xfrm>
            <a:off x="1547664" y="3419744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7" type="body"/>
          </p:nvPr>
        </p:nvSpPr>
        <p:spPr>
          <a:xfrm>
            <a:off x="2420313" y="4346440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8" type="body"/>
          </p:nvPr>
        </p:nvSpPr>
        <p:spPr>
          <a:xfrm>
            <a:off x="1547664" y="5273240"/>
            <a:ext cx="763200" cy="6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rgbClr val="597E39"/>
              </a:buClr>
              <a:buSzPts val="3200"/>
              <a:buNone/>
              <a:defRPr b="0" i="1" sz="3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章節標題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2411760" y="2924944"/>
            <a:ext cx="4176464" cy="397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1" sz="2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2404352" y="3356992"/>
            <a:ext cx="4176464" cy="207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B8988"/>
              </a:buClr>
              <a:buSzPts val="1800"/>
              <a:buNone/>
              <a:defRPr sz="1800">
                <a:solidFill>
                  <a:srgbClr val="8B89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B8988"/>
              </a:buClr>
              <a:buSzPts val="1600"/>
              <a:buNone/>
              <a:defRPr sz="1600">
                <a:solidFill>
                  <a:srgbClr val="8B89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B8988"/>
              </a:buClr>
              <a:buSzPts val="1400"/>
              <a:buNone/>
              <a:defRPr sz="1400">
                <a:solidFill>
                  <a:srgbClr val="8B89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971600" y="2708920"/>
            <a:ext cx="1296144" cy="936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8000"/>
              <a:buNone/>
              <a:defRPr b="0" i="1" sz="8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475656" y="493565"/>
            <a:ext cx="4104456" cy="28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597E39"/>
              </a:buClr>
              <a:buSzPts val="2200"/>
              <a:buNone/>
              <a:defRPr b="1" sz="2200">
                <a:solidFill>
                  <a:srgbClr val="597E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1475655" y="836712"/>
            <a:ext cx="4104457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body"/>
          </p:nvPr>
        </p:nvSpPr>
        <p:spPr>
          <a:xfrm>
            <a:off x="323528" y="450204"/>
            <a:ext cx="720080" cy="530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b="0" i="1" sz="4000">
                <a:solidFill>
                  <a:schemeClr val="accent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4" type="body"/>
          </p:nvPr>
        </p:nvSpPr>
        <p:spPr>
          <a:xfrm>
            <a:off x="1475655" y="1484784"/>
            <a:ext cx="6192689" cy="424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內容">
  <p:cSld name="空白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043609" y="1124744"/>
            <a:ext cx="7128792" cy="46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thelp.ithome.com.tw/users/20040221/ironman/2236" TargetMode="External"/><Relationship Id="rId4" Type="http://schemas.openxmlformats.org/officeDocument/2006/relationships/hyperlink" Target="https://opensourcedoc.com/web-programming/browser-in-applicatoin-perspective/" TargetMode="External"/><Relationship Id="rId5" Type="http://schemas.openxmlformats.org/officeDocument/2006/relationships/hyperlink" Target="https://opensourcedoc.com/web-programming/frontend-backend-separation/" TargetMode="External"/><Relationship Id="rId6" Type="http://schemas.openxmlformats.org/officeDocument/2006/relationships/hyperlink" Target="https://opensourcedoc.com/web-programming/page-loading-timeline/" TargetMode="External"/><Relationship Id="rId7" Type="http://schemas.openxmlformats.org/officeDocument/2006/relationships/hyperlink" Target="https://opensourcedoc.com/web-programming/http-connec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ctrTitle"/>
          </p:nvPr>
        </p:nvSpPr>
        <p:spPr>
          <a:xfrm>
            <a:off x="3563888" y="4077072"/>
            <a:ext cx="48243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菜鳥工程師需知</a:t>
            </a:r>
            <a:endParaRPr/>
          </a:p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3563888" y="4653136"/>
            <a:ext cx="4824300" cy="28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2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572000" y="5985312"/>
            <a:ext cx="19080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260"/>
              </a:spcBef>
              <a:spcAft>
                <a:spcPts val="0"/>
              </a:spcAft>
              <a:buNone/>
            </a:pPr>
            <a:r>
              <a:rPr lang="zh-TW"/>
              <a:t>編輯人：</a:t>
            </a:r>
            <a:endParaRPr/>
          </a:p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6660232" y="5985312"/>
            <a:ext cx="1728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0"/>
              </a:spcBef>
              <a:spcAft>
                <a:spcPts val="0"/>
              </a:spcAft>
              <a:buNone/>
            </a:pPr>
            <a:r>
              <a:rPr lang="zh-TW"/>
              <a:t>吳峻豪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29" name="Google Shape;129;p16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網頁程式的組成</a:t>
            </a:r>
            <a:endParaRPr/>
          </a:p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>
            <p:ph idx="4" type="body"/>
          </p:nvPr>
        </p:nvSpPr>
        <p:spPr>
          <a:xfrm>
            <a:off x="1475650" y="2697903"/>
            <a:ext cx="6192600" cy="303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使用者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網頁程式透過</a:t>
            </a:r>
            <a:r>
              <a:rPr lang="zh-TW">
                <a:solidFill>
                  <a:srgbClr val="FF0000"/>
                </a:solidFill>
              </a:rPr>
              <a:t>使用者</a:t>
            </a:r>
            <a:r>
              <a:rPr lang="zh-TW"/>
              <a:t>和</a:t>
            </a:r>
            <a:r>
              <a:rPr lang="zh-TW">
                <a:solidFill>
                  <a:srgbClr val="FF0000"/>
                </a:solidFill>
              </a:rPr>
              <a:t>網頁伺服器</a:t>
            </a:r>
            <a:r>
              <a:rPr lang="zh-TW"/>
              <a:t>相互溝通的方式來運作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最常見的使用者是</a:t>
            </a:r>
            <a:r>
              <a:rPr lang="zh-TW">
                <a:solidFill>
                  <a:srgbClr val="FF0000"/>
                </a:solidFill>
              </a:rPr>
              <a:t>瀏覽器 (web browser)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網頁連線皆是由客戶端發起請求，</a:t>
            </a:r>
            <a:r>
              <a:rPr lang="zh-TW">
                <a:solidFill>
                  <a:srgbClr val="FF0000"/>
                </a:solidFill>
              </a:rPr>
              <a:t>伺服端</a:t>
            </a:r>
            <a:r>
              <a:rPr lang="zh-TW">
                <a:solidFill>
                  <a:schemeClr val="accent3"/>
                </a:solidFill>
              </a:rPr>
              <a:t>接收後給予回應 (response)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代理者(Proxy)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連線的過程中會有數個代理者 (proxy) 存在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網頁伺服器 (Web Server)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成熟穩定的網頁伺服器軟體，像是 Apache、Nginx、IIS (Internet Information Server) 等，做為網站主機對外溝通的窗口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資料庫 (Database)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</a:rPr>
              <a:t>資料庫 (database) 是用來儲存持久性資料的軟體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650" y="1119847"/>
            <a:ext cx="5976875" cy="1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前端工程師必備技能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前端工程師必備技能</a:t>
            </a:r>
            <a:endParaRPr/>
          </a:p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idx="4" type="body"/>
          </p:nvPr>
        </p:nvSpPr>
        <p:spPr>
          <a:xfrm>
            <a:off x="1475655" y="1484784"/>
            <a:ext cx="6192600" cy="424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47476" l="0" r="0" t="0"/>
          <a:stretch/>
        </p:blipFill>
        <p:spPr>
          <a:xfrm>
            <a:off x="1677875" y="896025"/>
            <a:ext cx="5349299" cy="5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0" r="0" t="51737"/>
          <a:stretch/>
        </p:blipFill>
        <p:spPr>
          <a:xfrm>
            <a:off x="1677875" y="896025"/>
            <a:ext cx="5349299" cy="485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5">
            <a:alphaModFix/>
          </a:blip>
          <a:srcRect b="40080" l="0" r="0" t="0"/>
          <a:stretch/>
        </p:blipFill>
        <p:spPr>
          <a:xfrm>
            <a:off x="2008050" y="896025"/>
            <a:ext cx="4688947" cy="52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>
            <p:ph idx="4" type="body"/>
          </p:nvPr>
        </p:nvSpPr>
        <p:spPr>
          <a:xfrm>
            <a:off x="1475650" y="2472527"/>
            <a:ext cx="6192600" cy="326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菜鳥工程師必修的溝通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[網頁設計] 教學：以網頁應用程式的角度來看瀏覽器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[網頁設計] 教學：前後端分離的網頁程式架構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[網頁設計] 教學：網頁載入的過程| 開放原始碼技術文件網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7"/>
              </a:rPr>
              <a:t>[網頁設計] 教學：網頁程式的組成和特性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前端工程師是什麼</a:t>
            </a:r>
            <a:endParaRPr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前端工程師主要負責網站呈現</a:t>
            </a:r>
            <a:endParaRPr/>
          </a:p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1475650" y="1344400"/>
            <a:ext cx="6192600" cy="438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以經營實體店面比喻前端與後端工程師所負責的工作，前端工程師如同</a:t>
            </a:r>
            <a:r>
              <a:rPr lang="zh-TW">
                <a:solidFill>
                  <a:srgbClr val="FF0000"/>
                </a:solidFill>
              </a:rPr>
              <a:t>店面前台</a:t>
            </a:r>
            <a:r>
              <a:rPr lang="zh-TW"/>
              <a:t>，包辦</a:t>
            </a:r>
            <a:r>
              <a:rPr lang="zh-TW">
                <a:solidFill>
                  <a:srgbClr val="FF0000"/>
                </a:solidFill>
              </a:rPr>
              <a:t>店內裝潢</a:t>
            </a:r>
            <a:r>
              <a:rPr lang="zh-TW"/>
              <a:t>、</a:t>
            </a:r>
            <a:r>
              <a:rPr lang="zh-TW">
                <a:solidFill>
                  <a:srgbClr val="FF0000"/>
                </a:solidFill>
              </a:rPr>
              <a:t>商品陳列</a:t>
            </a:r>
            <a:r>
              <a:rPr lang="zh-TW"/>
              <a:t>、</a:t>
            </a:r>
            <a:r>
              <a:rPr lang="zh-TW">
                <a:solidFill>
                  <a:srgbClr val="FF0000"/>
                </a:solidFill>
              </a:rPr>
              <a:t>消費者購物動線</a:t>
            </a:r>
            <a:r>
              <a:rPr lang="zh-TW"/>
              <a:t>...等；而後端工程師則是負責店面後台，如收銀系統、倉儲管理、會員制度管理...等項目。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其工作內容主要為：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-建構網站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 利用 HTML, CSS, JavaScript 架構出網站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-對應各類載具、瀏覽器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不同的瀏覽器有不同CSS屬性限制，前端工程師需熟悉多樣框架及技能，才能確保建構網站在各類裝置及瀏覽器觀看時，能擁有相同</a:t>
            </a:r>
            <a:r>
              <a:rPr lang="zh-TW"/>
              <a:t>的觀看體驗。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-加速網頁載入速度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透過壓縮網頁上的圖片、動畫、外掛等物件大小，優化網頁的載入速度，減少使用者在瀏覽網頁時要等待的時間。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idx="9" type="body"/>
          </p:nvPr>
        </p:nvSpPr>
        <p:spPr>
          <a:xfrm>
            <a:off x="2668560" y="3428999"/>
            <a:ext cx="3528300" cy="28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初入職場的通用表達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了解網頁設計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前端工程師必備技能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參考資料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初入職場的通用表達</a:t>
            </a:r>
            <a:endParaRPr/>
          </a:p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初入職場的通用表達</a:t>
            </a:r>
            <a:endParaRPr/>
          </a:p>
        </p:txBody>
      </p:sp>
      <p:sp>
        <p:nvSpPr>
          <p:cNvPr id="83" name="Google Shape;83;p11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>
            <p:ph idx="4" type="body"/>
          </p:nvPr>
        </p:nvSpPr>
        <p:spPr>
          <a:xfrm>
            <a:off x="688225" y="1922850"/>
            <a:ext cx="2693400" cy="3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1.</a:t>
            </a:r>
            <a:r>
              <a:rPr b="1" lang="zh-TW">
                <a:solidFill>
                  <a:schemeClr val="dk1"/>
                </a:solidFill>
              </a:rPr>
              <a:t>主動回報進度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主動的好處是什麼？2大優點成就自己也照亮他人｜品格教育推薦｜資優生品格培育系統"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2458975"/>
            <a:ext cx="2163400" cy="2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idx="4" type="body"/>
          </p:nvPr>
        </p:nvSpPr>
        <p:spPr>
          <a:xfrm>
            <a:off x="3248925" y="1922850"/>
            <a:ext cx="2693400" cy="3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2</a:t>
            </a:r>
            <a:r>
              <a:rPr b="1" lang="zh-TW">
                <a:solidFill>
                  <a:schemeClr val="dk1"/>
                </a:solidFill>
              </a:rPr>
              <a:t>.</a:t>
            </a:r>
            <a:r>
              <a:rPr b="1" lang="zh-TW">
                <a:solidFill>
                  <a:schemeClr val="dk1"/>
                </a:solidFill>
              </a:rPr>
              <a:t>精準提問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在每次開啟對話前，要讓對方感受到你有尊重他的時間</a:t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如果你想從別人身上獲得正確資訊時，請用 </a:t>
            </a:r>
            <a:r>
              <a:rPr b="1" lang="zh-TW" sz="1350">
                <a:solidFill>
                  <a:srgbClr val="303233"/>
                </a:solidFill>
                <a:highlight>
                  <a:srgbClr val="FFFFFF"/>
                </a:highlight>
              </a:rPr>
              <a:t>超出預期事件提問法</a:t>
            </a:r>
            <a:endParaRPr b="1"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如果你想試著交辦事項給別人，不妨試試</a:t>
            </a:r>
            <a:r>
              <a:rPr b="1" lang="zh-TW" sz="1350">
                <a:solidFill>
                  <a:srgbClr val="303233"/>
                </a:solidFill>
                <a:highlight>
                  <a:srgbClr val="FFFFFF"/>
                </a:highlight>
              </a:rPr>
              <a:t>選擇題提問法</a:t>
            </a:r>
            <a:endParaRPr b="1"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idx="4" type="body"/>
          </p:nvPr>
        </p:nvSpPr>
        <p:spPr>
          <a:xfrm>
            <a:off x="6180775" y="1922850"/>
            <a:ext cx="2163300" cy="37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3</a:t>
            </a:r>
            <a:r>
              <a:rPr b="1" lang="zh-TW">
                <a:solidFill>
                  <a:schemeClr val="dk1"/>
                </a:solidFill>
              </a:rPr>
              <a:t>.</a:t>
            </a:r>
            <a:r>
              <a:rPr b="1" lang="zh-TW">
                <a:solidFill>
                  <a:schemeClr val="dk1"/>
                </a:solidFill>
              </a:rPr>
              <a:t>專業就是連麻瓜都聽得 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   懂的溝通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292475" y="2628375"/>
            <a:ext cx="2163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不要用過於複雜的專業術語與不同專業性質的人溝通，需建立雙向溝通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例如初學者學網頁標籤？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可用word來詮釋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2411760" y="2924944"/>
            <a:ext cx="4176600" cy="39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2404352" y="3356992"/>
            <a:ext cx="4176600" cy="20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1475647" y="493575"/>
            <a:ext cx="61047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網頁程式角度來檢視瀏覽器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1407300" y="1223575"/>
            <a:ext cx="63294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瀏覽器</a:t>
            </a:r>
            <a:r>
              <a:rPr lang="zh-TW" sz="1500">
                <a:solidFill>
                  <a:schemeClr val="accent3"/>
                </a:solidFill>
              </a:rPr>
              <a:t>是相當重要的軟體，因為瀏覽器可視為網頁程式的發佈平台 (deployment platform)。網頁程式是否能順利執行，還得看瀏覽器支援的程度。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瀏覽器的功能：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-解析 HTML 文件以決定網頁的</a:t>
            </a:r>
            <a:r>
              <a:rPr lang="zh-TW" sz="1500">
                <a:solidFill>
                  <a:srgbClr val="FF0000"/>
                </a:solidFill>
              </a:rPr>
              <a:t>內容 (content) </a:t>
            </a:r>
            <a:r>
              <a:rPr lang="zh-TW" sz="1500">
                <a:solidFill>
                  <a:schemeClr val="accent3"/>
                </a:solidFill>
              </a:rPr>
              <a:t>和</a:t>
            </a:r>
            <a:r>
              <a:rPr lang="zh-TW" sz="1500">
                <a:solidFill>
                  <a:srgbClr val="FF0000"/>
                </a:solidFill>
              </a:rPr>
              <a:t>版面 (layout)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-解析 CSS 樣式表以決定網頁的外觀和版面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-解析和處理 JavaScript 程式碼，讓網頁具有</a:t>
            </a:r>
            <a:r>
              <a:rPr lang="zh-TW" sz="1500">
                <a:solidFill>
                  <a:srgbClr val="FF0000"/>
                </a:solidFill>
              </a:rPr>
              <a:t>動態行為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-處理多媒體檔案，包括圖片 (image)、影片 (video)、聲音 (audio) 等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我們也須檢測瀏覽器的相容性，可用雲端平台來測瀏覽器的相容性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以下為常見的選項：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BrowserStack,Sauce Labs,TestingBot,SmartBear </a:t>
            </a:r>
            <a:r>
              <a:rPr lang="zh-TW" sz="1500">
                <a:solidFill>
                  <a:schemeClr val="accent3"/>
                </a:solidFill>
              </a:rPr>
              <a:t>的</a:t>
            </a:r>
            <a:r>
              <a:rPr lang="zh-TW" sz="1500">
                <a:solidFill>
                  <a:schemeClr val="accent3"/>
                </a:solidFill>
              </a:rPr>
              <a:t>CrossBrowserTesting,LambdaTest,browserling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前後端分離的網頁程式架構</a:t>
            </a:r>
            <a:endParaRPr/>
          </a:p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idx="4" type="body"/>
          </p:nvPr>
        </p:nvSpPr>
        <p:spPr>
          <a:xfrm>
            <a:off x="1475655" y="1484784"/>
            <a:ext cx="6192600" cy="424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/>
              <a:t>網頁程式其實是由前端程式和後端程式兩者所組成。傳統的網頁程式，會將兩者合併在同一個專案中。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前後端分離的主機規畫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</a:rPr>
              <a:t>前端程式</a:t>
            </a:r>
            <a:r>
              <a:rPr lang="zh-TW" sz="1500">
                <a:solidFill>
                  <a:schemeClr val="accent3"/>
                </a:solidFill>
              </a:rPr>
              <a:t>在本質上只是靜態網頁，所以用相對便宜的靜態網站主機即可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0000"/>
                </a:solidFill>
              </a:rPr>
              <a:t>後端程式</a:t>
            </a:r>
            <a:r>
              <a:rPr lang="zh-TW" sz="1500">
                <a:solidFill>
                  <a:schemeClr val="accent3"/>
                </a:solidFill>
              </a:rPr>
              <a:t>建議放在比較好的網站主機上。像是可以利用雲端運算 (cloud computing) 的特性來調節後端程式的運算資源使用量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前端程式如何寫？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直接操作網頁元素：jQuery,原生 JavaScript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利用前端框架處理 UI 和資料間的連動: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3"/>
                </a:solidFill>
              </a:rPr>
              <a:t>Angular,React,Vue,其他前端框架</a:t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1475656" y="493565"/>
            <a:ext cx="41046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zh-TW"/>
              <a:t>了解網頁程式</a:t>
            </a:r>
            <a:endParaRPr/>
          </a:p>
        </p:txBody>
      </p:sp>
      <p:sp>
        <p:nvSpPr>
          <p:cNvPr id="119" name="Google Shape;119;p15"/>
          <p:cNvSpPr txBox="1"/>
          <p:nvPr>
            <p:ph idx="2" type="body"/>
          </p:nvPr>
        </p:nvSpPr>
        <p:spPr>
          <a:xfrm>
            <a:off x="1475655" y="836712"/>
            <a:ext cx="4104600" cy="1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zh-TW"/>
              <a:t>網頁載入過程</a:t>
            </a:r>
            <a:endParaRPr/>
          </a:p>
        </p:txBody>
      </p:sp>
      <p:sp>
        <p:nvSpPr>
          <p:cNvPr id="120" name="Google Shape;120;p15"/>
          <p:cNvSpPr txBox="1"/>
          <p:nvPr>
            <p:ph idx="3" type="body"/>
          </p:nvPr>
        </p:nvSpPr>
        <p:spPr>
          <a:xfrm>
            <a:off x="323528" y="450204"/>
            <a:ext cx="720000" cy="5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>
            <p:ph idx="4" type="body"/>
          </p:nvPr>
        </p:nvSpPr>
        <p:spPr>
          <a:xfrm>
            <a:off x="1475650" y="4082505"/>
            <a:ext cx="6192600" cy="16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發出網頁載入事件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2.經 DNS 查詢到實際的主機位置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3.向網頁程式發出請求 (request)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4.網頁程式處理請求後給予回應 (response)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5.瀏覽器收到網頁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6.瀏覽器解析網頁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zh-TW"/>
              <a:t>7.瀏覽器輸出網頁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網頁載入的過程"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13" y="1248250"/>
            <a:ext cx="64865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ungyo Group">
  <a:themeElements>
    <a:clrScheme name="Chungyo Group CIS">
      <a:dk1>
        <a:srgbClr val="2A1511"/>
      </a:dk1>
      <a:lt1>
        <a:srgbClr val="BFCC00"/>
      </a:lt1>
      <a:dk2>
        <a:srgbClr val="8F9227"/>
      </a:dk2>
      <a:lt2>
        <a:srgbClr val="E3E4EB"/>
      </a:lt2>
      <a:accent1>
        <a:srgbClr val="909228"/>
      </a:accent1>
      <a:accent2>
        <a:srgbClr val="C0CC00"/>
      </a:accent2>
      <a:accent3>
        <a:srgbClr val="717171"/>
      </a:accent3>
      <a:accent4>
        <a:srgbClr val="FFFFFF"/>
      </a:accent4>
      <a:accent5>
        <a:srgbClr val="FFFFFF"/>
      </a:accent5>
      <a:accent6>
        <a:srgbClr val="FFFFFF"/>
      </a:accent6>
      <a:hlink>
        <a:srgbClr val="C0CC00"/>
      </a:hlink>
      <a:folHlink>
        <a:srgbClr val="8F92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